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14" r:id="rId2"/>
    <p:sldId id="485" r:id="rId3"/>
    <p:sldId id="477" r:id="rId4"/>
    <p:sldId id="484" r:id="rId5"/>
    <p:sldId id="457" r:id="rId6"/>
    <p:sldId id="481" r:id="rId7"/>
    <p:sldId id="482" r:id="rId8"/>
    <p:sldId id="462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3D5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-1704" y="-4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6B020B4-B386-4C09-85D7-190C58AEC5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fld id="{D61B6BB9-0D83-475F-90F9-E928BBE9921F}" type="slidenum">
              <a:rPr lang="en-US" altLang="zh-CN" smtClean="0">
                <a:latin typeface="Arial" charset="0"/>
                <a:ea typeface="宋体" charset="-122"/>
              </a:rPr>
              <a:pPr>
                <a:buFont typeface="Arial" charset="0"/>
                <a:buNone/>
              </a:pPr>
              <a:t>1</a:t>
            </a:fld>
            <a:endParaRPr lang="en-US" altLang="zh-CN" smtClean="0">
              <a:latin typeface="Arial" charset="0"/>
              <a:ea typeface="宋体" charset="-122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prstTxWarp prst="textNoShape">
              <a:avLst/>
            </a:prstTxWarp>
          </a:bodyPr>
          <a:lstStyle/>
          <a:p>
            <a:endParaRPr lang="zh-CN" altLang="zh-CN" smtClean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9458" name="备注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charset="0"/>
              <a:ea typeface="宋体" charset="-122"/>
            </a:endParaRPr>
          </a:p>
        </p:txBody>
      </p:sp>
      <p:sp>
        <p:nvSpPr>
          <p:cNvPr id="19459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fld id="{80747CE3-EA57-45BC-B62D-31C746135E1E}" type="slidenum">
              <a:rPr lang="en-US" altLang="zh-CN" smtClean="0">
                <a:latin typeface="Arial" charset="0"/>
                <a:ea typeface="宋体" charset="-122"/>
              </a:rPr>
              <a:pPr>
                <a:buFont typeface="Arial" charset="0"/>
                <a:buNone/>
              </a:pPr>
              <a:t>3</a:t>
            </a:fld>
            <a:endParaRPr lang="en-US" altLang="zh-CN" smtClean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2530" name="备注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charset="0"/>
              <a:ea typeface="宋体" charset="-122"/>
            </a:endParaRPr>
          </a:p>
        </p:txBody>
      </p:sp>
      <p:sp>
        <p:nvSpPr>
          <p:cNvPr id="22531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fld id="{525C8C81-C92B-4609-8419-EA161D5D3D82}" type="slidenum">
              <a:rPr lang="en-US" altLang="zh-CN" smtClean="0">
                <a:latin typeface="Arial" charset="0"/>
                <a:ea typeface="宋体" charset="-122"/>
              </a:rPr>
              <a:pPr>
                <a:buFont typeface="Arial" charset="0"/>
                <a:buNone/>
              </a:pPr>
              <a:t>5</a:t>
            </a:fld>
            <a:endParaRPr lang="en-US" altLang="zh-CN" smtClean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4578" name="备注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charset="0"/>
              <a:ea typeface="宋体" charset="-122"/>
            </a:endParaRPr>
          </a:p>
        </p:txBody>
      </p:sp>
      <p:sp>
        <p:nvSpPr>
          <p:cNvPr id="24579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fld id="{7994E24C-B018-42A1-8600-4EBC9BEF46D8}" type="slidenum">
              <a:rPr lang="en-US" altLang="zh-CN" smtClean="0">
                <a:latin typeface="Arial" charset="0"/>
                <a:ea typeface="宋体" charset="-122"/>
              </a:rPr>
              <a:pPr>
                <a:buFont typeface="Arial" charset="0"/>
                <a:buNone/>
              </a:pPr>
              <a:t>6</a:t>
            </a:fld>
            <a:endParaRPr lang="en-US" altLang="zh-CN" smtClean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6626" name="备注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charset="0"/>
              <a:ea typeface="宋体" charset="-122"/>
            </a:endParaRPr>
          </a:p>
        </p:txBody>
      </p:sp>
      <p:sp>
        <p:nvSpPr>
          <p:cNvPr id="26627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fld id="{EAF23155-EB82-4B17-8DC4-72A39F5342DC}" type="slidenum">
              <a:rPr lang="en-US" altLang="zh-CN" smtClean="0">
                <a:latin typeface="Arial" charset="0"/>
                <a:ea typeface="宋体" charset="-122"/>
              </a:rPr>
              <a:pPr>
                <a:buFont typeface="Arial" charset="0"/>
                <a:buNone/>
              </a:pPr>
              <a:t>7</a:t>
            </a:fld>
            <a:endParaRPr lang="en-US" altLang="zh-CN" smtClean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28674" name="备注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charset="0"/>
              <a:ea typeface="宋体" charset="-122"/>
            </a:endParaRPr>
          </a:p>
        </p:txBody>
      </p:sp>
      <p:sp>
        <p:nvSpPr>
          <p:cNvPr id="28675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fld id="{04E77C9C-7074-4C81-BDFB-5DB65D0FF250}" type="slidenum">
              <a:rPr lang="en-US" altLang="zh-CN" smtClean="0">
                <a:latin typeface="Arial" charset="0"/>
                <a:ea typeface="宋体" charset="-122"/>
              </a:rPr>
              <a:pPr>
                <a:buFont typeface="Arial" charset="0"/>
                <a:buNone/>
              </a:pPr>
              <a:t>8</a:t>
            </a:fld>
            <a:endParaRPr lang="en-US" altLang="zh-CN" smtClean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1F61C-7305-4DFC-A8D2-1F81E416FE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8058F-1475-48DA-BCF1-B207B1D51E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B3FDE-6FCA-43FF-85EA-9818275155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AE8A8-93FE-4FBA-81D5-AD74D034F30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BE393-48E3-4880-A7D8-47C9D08E39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1B68E-CC66-4D3E-B007-CB2A53D559B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7D6D1-9653-42B2-A659-CC321D6BBE3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22148-8E35-4AE7-949D-5546C988FD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C05E6-1374-4168-8F0C-8837C59181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5E8D5-1797-450A-96C6-E1A0C010CEE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4CEE9-9C90-44F3-8738-5B6574E971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E1E36-086E-4800-A1BF-FA42FE998D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zh-CN" altLang="en-US" sz="3200"/>
              <a:t>单击此处编辑母版文本样式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zh-CN" altLang="en-US" sz="2800"/>
              <a:t>第二级</a:t>
            </a:r>
          </a:p>
          <a:p>
            <a:pPr marL="1143000" lvl="2" indent="-228600" eaLnBrk="0" hangingPunct="0">
              <a:spcBef>
                <a:spcPct val="20000"/>
              </a:spcBef>
              <a:buFontTx/>
              <a:buChar char="•"/>
            </a:pPr>
            <a:r>
              <a:rPr lang="zh-CN" altLang="en-US" sz="2400"/>
              <a:t>第三级</a:t>
            </a:r>
          </a:p>
          <a:p>
            <a:pPr marL="1600200" lvl="3" indent="-228600" eaLnBrk="0" hangingPunct="0">
              <a:spcBef>
                <a:spcPct val="20000"/>
              </a:spcBef>
              <a:buFontTx/>
              <a:buChar char="–"/>
            </a:pPr>
            <a:r>
              <a:rPr lang="zh-CN" altLang="en-US" sz="2000"/>
              <a:t>第四级</a:t>
            </a:r>
          </a:p>
          <a:p>
            <a:pPr marL="2057400" lvl="4" indent="-228600" eaLnBrk="0" hangingPunct="0">
              <a:spcBef>
                <a:spcPct val="20000"/>
              </a:spcBef>
              <a:buFontTx/>
              <a:buChar char="»"/>
            </a:pPr>
            <a:r>
              <a:rPr lang="zh-CN" altLang="en-US" sz="2000"/>
              <a:t>第五级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26F0EF42-4C30-45EF-A62A-60052171E10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7" descr="A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201150" cy="689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79388" y="1142984"/>
            <a:ext cx="8393140" cy="5214974"/>
          </a:xfrm>
        </p:spPr>
        <p:txBody>
          <a:bodyPr/>
          <a:lstStyle/>
          <a:p>
            <a:r>
              <a:rPr lang="zh-CN" altLang="en-US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全国大学英语四、六级考试</a:t>
            </a:r>
            <a:r>
              <a:rPr lang="en-US" altLang="zh-CN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CET</a:t>
            </a:r>
            <a:r>
              <a:rPr lang="zh-CN" altLang="en-US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）</a:t>
            </a:r>
            <a:br>
              <a:rPr lang="zh-CN" altLang="en-US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网上报名流程及注意事项</a:t>
            </a:r>
            <a:r>
              <a:rPr lang="en-US" altLang="zh-CN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48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</a:br>
            <a:endParaRPr lang="zh-CN" altLang="en-US" sz="4800" dirty="0" smtClean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17413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14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15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410" name="文本框 3"/>
          <p:cNvSpPr txBox="1">
            <a:spLocks noChangeArrowheads="1"/>
          </p:cNvSpPr>
          <p:nvPr/>
        </p:nvSpPr>
        <p:spPr bwMode="auto">
          <a:xfrm>
            <a:off x="749300" y="831850"/>
            <a:ext cx="78851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000" b="1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系统入口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23850" y="1412875"/>
            <a:ext cx="8153400" cy="3589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200" b="1" kern="0" dirty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rPr>
              <a:t>网址：</a:t>
            </a:r>
          </a:p>
          <a:p>
            <a:pPr marL="1257300" lvl="2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800" b="1" kern="0" dirty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rPr>
              <a:t>公　网：</a:t>
            </a:r>
            <a:r>
              <a:rPr lang="en-US" altLang="zh-CN" sz="2800" b="1" kern="0" dirty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rPr>
              <a:t>http://cet-bm.neea.cn</a:t>
            </a:r>
          </a:p>
          <a:p>
            <a:pPr marL="1257300" lvl="2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800" b="1" kern="0" dirty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rPr>
              <a:t>教育网：</a:t>
            </a:r>
            <a:r>
              <a:rPr lang="en-US" altLang="zh-CN" sz="2800" b="1" kern="0" dirty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rPr>
              <a:t>http://cet-bm.neea.edu.cn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  <a:sym typeface="+mn-ea"/>
              </a:rPr>
              <a:t>考生报名入口，学校公布给考生</a:t>
            </a:r>
            <a:endParaRPr lang="en-US" altLang="zh-CN" sz="1600" b="1" kern="0" dirty="0">
              <a:solidFill>
                <a:srgbClr val="FFFFFF"/>
              </a:solidFill>
              <a:latin typeface="Arial" panose="020B0604020202020204"/>
              <a:ea typeface="宋体" panose="02010600030101010101" pitchFamily="2" charset="-122"/>
              <a:sym typeface="+mn-ea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  <a:sym typeface="+mn-ea"/>
              </a:rPr>
              <a:t>考生报名到考试前的所有操作（包括打印准考证）都在本系统内完成，此网址是唯一入口。</a:t>
            </a:r>
            <a:endParaRPr lang="en-US" altLang="zh-CN" sz="1600" b="1" kern="0" dirty="0">
              <a:solidFill>
                <a:srgbClr val="FFFFFF"/>
              </a:solidFill>
              <a:latin typeface="Arial" panose="020B0604020202020204"/>
              <a:ea typeface="宋体" panose="02010600030101010101" pitchFamily="2" charset="-122"/>
              <a:sym typeface="+mn-ea"/>
            </a:endParaRPr>
          </a:p>
          <a:p>
            <a:pPr marL="3429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200" b="1" kern="0" dirty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  <a:sym typeface="+mn-ea"/>
              </a:rPr>
              <a:t>通行证系统：用户注册、找回密码、修改密码</a:t>
            </a:r>
            <a:endParaRPr lang="en-US" altLang="zh-CN" sz="2200" b="1" kern="0" dirty="0">
              <a:solidFill>
                <a:srgbClr val="FFFFFF"/>
              </a:solidFill>
              <a:latin typeface="Arial" panose="020B0604020202020204"/>
              <a:ea typeface="宋体" panose="02010600030101010101" pitchFamily="2" charset="-122"/>
              <a:sym typeface="+mn-ea"/>
            </a:endParaRPr>
          </a:p>
          <a:p>
            <a:pPr marL="1257300" lvl="2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en-US" altLang="zh-CN" sz="2000" b="1" kern="0" dirty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  <a:sym typeface="+mn-ea"/>
              </a:rPr>
              <a:t>http</a:t>
            </a:r>
            <a:r>
              <a:rPr lang="en-US" altLang="zh-CN" sz="2000" b="1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  <a:sym typeface="+mn-ea"/>
              </a:rPr>
              <a:t>://</a:t>
            </a:r>
            <a:r>
              <a:rPr lang="en-US" altLang="zh-CN" sz="2000" b="1" kern="0" smtClea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  <a:sym typeface="+mn-ea"/>
              </a:rPr>
              <a:t>passport.neea.edu.cn</a:t>
            </a:r>
            <a:endParaRPr lang="en-US" altLang="zh-CN" sz="2000" b="1" kern="0" dirty="0">
              <a:solidFill>
                <a:srgbClr val="FFFFFF"/>
              </a:solidFill>
              <a:latin typeface="Arial" panose="020B06040202020202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altLang="zh-CN" smtClean="0">
                <a:solidFill>
                  <a:srgbClr val="000000"/>
                </a:solidFill>
                <a:latin typeface="Arial" charset="0"/>
                <a:ea typeface="宋体" charset="-122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>
            <a:grpSpLocks/>
          </p:cNvGrpSpPr>
          <p:nvPr/>
        </p:nvGrpSpPr>
        <p:grpSpPr bwMode="auto">
          <a:xfrm>
            <a:off x="611188" y="1671638"/>
            <a:ext cx="1312862" cy="1368425"/>
            <a:chOff x="2771775" y="1662113"/>
            <a:chExt cx="1313245" cy="1368425"/>
          </a:xfrm>
        </p:grpSpPr>
        <p:sp>
          <p:nvSpPr>
            <p:cNvPr id="25" name="圆角矩形 24"/>
            <p:cNvSpPr/>
            <p:nvPr/>
          </p:nvSpPr>
          <p:spPr>
            <a:xfrm>
              <a:off x="2771775" y="1662113"/>
              <a:ext cx="1225908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483" name="TextBox 17"/>
            <p:cNvSpPr txBox="1">
              <a:spLocks noChangeArrowheads="1"/>
            </p:cNvSpPr>
            <p:nvPr/>
          </p:nvSpPr>
          <p:spPr bwMode="auto">
            <a:xfrm>
              <a:off x="2788032" y="1769820"/>
              <a:ext cx="1296988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通过前台注册链接跳转到通行证网站注册账号</a:t>
              </a:r>
            </a:p>
          </p:txBody>
        </p:sp>
      </p:grpSp>
      <p:sp>
        <p:nvSpPr>
          <p:cNvPr id="27" name="右箭头 26"/>
          <p:cNvSpPr/>
          <p:nvPr/>
        </p:nvSpPr>
        <p:spPr>
          <a:xfrm>
            <a:off x="2124075" y="2259013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3" name="组合 2"/>
          <p:cNvGrpSpPr>
            <a:grpSpLocks/>
          </p:cNvGrpSpPr>
          <p:nvPr/>
        </p:nvGrpSpPr>
        <p:grpSpPr bwMode="auto">
          <a:xfrm>
            <a:off x="2555875" y="1724025"/>
            <a:ext cx="1323975" cy="1368425"/>
            <a:chOff x="4709768" y="1596873"/>
            <a:chExt cx="1324532" cy="1368425"/>
          </a:xfrm>
        </p:grpSpPr>
        <p:sp>
          <p:nvSpPr>
            <p:cNvPr id="28" name="圆角矩形 27"/>
            <p:cNvSpPr/>
            <p:nvPr/>
          </p:nvSpPr>
          <p:spPr>
            <a:xfrm>
              <a:off x="4709768" y="1596873"/>
              <a:ext cx="1226066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481" name="TextBox 17"/>
            <p:cNvSpPr txBox="1">
              <a:spLocks noChangeArrowheads="1"/>
            </p:cNvSpPr>
            <p:nvPr/>
          </p:nvSpPr>
          <p:spPr bwMode="auto">
            <a:xfrm>
              <a:off x="4737312" y="1694753"/>
              <a:ext cx="1296988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通过前台登录，查询查看学籍信息和资格信息</a:t>
              </a:r>
            </a:p>
          </p:txBody>
        </p:sp>
      </p:grpSp>
      <p:sp>
        <p:nvSpPr>
          <p:cNvPr id="30" name="右箭头 29"/>
          <p:cNvSpPr/>
          <p:nvPr/>
        </p:nvSpPr>
        <p:spPr>
          <a:xfrm>
            <a:off x="4140200" y="2197100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4783138" y="1695450"/>
            <a:ext cx="1301750" cy="1368425"/>
            <a:chOff x="6515100" y="1662113"/>
            <a:chExt cx="1301028" cy="1368425"/>
          </a:xfrm>
        </p:grpSpPr>
        <p:sp>
          <p:nvSpPr>
            <p:cNvPr id="31" name="圆角矩形 30"/>
            <p:cNvSpPr/>
            <p:nvPr/>
          </p:nvSpPr>
          <p:spPr>
            <a:xfrm>
              <a:off x="6515100" y="1662113"/>
              <a:ext cx="122487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479" name="TextBox 17"/>
            <p:cNvSpPr txBox="1">
              <a:spLocks noChangeArrowheads="1"/>
            </p:cNvSpPr>
            <p:nvPr/>
          </p:nvSpPr>
          <p:spPr bwMode="auto">
            <a:xfrm>
              <a:off x="6519141" y="1898283"/>
              <a:ext cx="1296987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如需要，进行</a:t>
              </a:r>
              <a:r>
                <a:rPr lang="en-US" altLang="zh-CN" sz="1600">
                  <a:solidFill>
                    <a:schemeClr val="bg1"/>
                  </a:solidFill>
                  <a:latin typeface="Calibri" pitchFamily="34" charset="0"/>
                </a:rPr>
                <a:t>CET6</a:t>
              </a:r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资格复核</a:t>
              </a:r>
            </a:p>
          </p:txBody>
        </p:sp>
      </p:grpSp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6842125" y="1668463"/>
            <a:ext cx="1330325" cy="1368425"/>
            <a:chOff x="881508" y="3542868"/>
            <a:chExt cx="1329556" cy="1368425"/>
          </a:xfrm>
        </p:grpSpPr>
        <p:sp>
          <p:nvSpPr>
            <p:cNvPr id="33" name="圆角矩形 32"/>
            <p:cNvSpPr/>
            <p:nvPr/>
          </p:nvSpPr>
          <p:spPr>
            <a:xfrm>
              <a:off x="881508" y="3542868"/>
              <a:ext cx="1224842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477" name="TextBox 17"/>
            <p:cNvSpPr txBox="1">
              <a:spLocks noChangeArrowheads="1"/>
            </p:cNvSpPr>
            <p:nvPr/>
          </p:nvSpPr>
          <p:spPr bwMode="auto">
            <a:xfrm>
              <a:off x="914077" y="3783171"/>
              <a:ext cx="129698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确认无误，退出系统</a:t>
              </a:r>
            </a:p>
          </p:txBody>
        </p:sp>
      </p:grpSp>
      <p:grpSp>
        <p:nvGrpSpPr>
          <p:cNvPr id="6" name="组合 5"/>
          <p:cNvGrpSpPr/>
          <p:nvPr/>
        </p:nvGrpSpPr>
        <p:grpSpPr bwMode="auto">
          <a:xfrm>
            <a:off x="611187" y="3468688"/>
            <a:ext cx="1261678" cy="1400767"/>
            <a:chOff x="2771774" y="3522663"/>
            <a:chExt cx="1260232" cy="1400767"/>
          </a:xfrm>
          <a:solidFill>
            <a:srgbClr val="93D500"/>
          </a:solidFill>
        </p:grpSpPr>
        <p:sp>
          <p:nvSpPr>
            <p:cNvPr id="36" name="圆角矩形 35"/>
            <p:cNvSpPr/>
            <p:nvPr/>
          </p:nvSpPr>
          <p:spPr>
            <a:xfrm>
              <a:off x="2771774" y="3522663"/>
              <a:ext cx="1260232" cy="1400767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/>
            </a:p>
          </p:txBody>
        </p:sp>
        <p:sp>
          <p:nvSpPr>
            <p:cNvPr id="16432" name="TextBox 17"/>
            <p:cNvSpPr txBox="1">
              <a:spLocks noChangeArrowheads="1"/>
            </p:cNvSpPr>
            <p:nvPr/>
          </p:nvSpPr>
          <p:spPr bwMode="auto">
            <a:xfrm>
              <a:off x="2783521" y="3690759"/>
              <a:ext cx="1211359" cy="10772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通过前台登录，查询确认学籍信息和资格信息</a:t>
              </a:r>
              <a:endParaRPr lang="zh-CN" altLang="en-US" sz="16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2627313" y="3513138"/>
            <a:ext cx="1296987" cy="1368425"/>
            <a:chOff x="4643438" y="3522663"/>
            <a:chExt cx="1296987" cy="1368425"/>
          </a:xfrm>
        </p:grpSpPr>
        <p:sp>
          <p:nvSpPr>
            <p:cNvPr id="39" name="圆角矩形 38"/>
            <p:cNvSpPr/>
            <p:nvPr/>
          </p:nvSpPr>
          <p:spPr>
            <a:xfrm>
              <a:off x="4643438" y="3522663"/>
              <a:ext cx="122555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/>
            </a:p>
          </p:txBody>
        </p:sp>
        <p:sp>
          <p:nvSpPr>
            <p:cNvPr id="18475" name="TextBox 17"/>
            <p:cNvSpPr txBox="1">
              <a:spLocks noChangeArrowheads="1"/>
            </p:cNvSpPr>
            <p:nvPr/>
          </p:nvSpPr>
          <p:spPr bwMode="auto">
            <a:xfrm>
              <a:off x="4643438" y="3792538"/>
              <a:ext cx="129698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报考笔试科目并缴费</a:t>
              </a:r>
            </a:p>
          </p:txBody>
        </p:sp>
      </p:grpSp>
      <p:sp>
        <p:nvSpPr>
          <p:cNvPr id="18441" name="文本框 40"/>
          <p:cNvSpPr txBox="1">
            <a:spLocks noChangeArrowheads="1"/>
          </p:cNvSpPr>
          <p:nvPr/>
        </p:nvSpPr>
        <p:spPr bwMode="auto">
          <a:xfrm>
            <a:off x="8399463" y="3287713"/>
            <a:ext cx="46037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itchFamily="34" charset="0"/>
              </a:rPr>
              <a:t>网报开始后</a:t>
            </a:r>
          </a:p>
        </p:txBody>
      </p:sp>
      <p:sp>
        <p:nvSpPr>
          <p:cNvPr id="18442" name="文本框 40"/>
          <p:cNvSpPr txBox="1">
            <a:spLocks noChangeArrowheads="1"/>
          </p:cNvSpPr>
          <p:nvPr/>
        </p:nvSpPr>
        <p:spPr bwMode="auto">
          <a:xfrm>
            <a:off x="8399463" y="1557338"/>
            <a:ext cx="461962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itchFamily="34" charset="0"/>
              </a:rPr>
              <a:t>网报开始前</a:t>
            </a:r>
          </a:p>
        </p:txBody>
      </p:sp>
      <p:grpSp>
        <p:nvGrpSpPr>
          <p:cNvPr id="10" name="组合 9"/>
          <p:cNvGrpSpPr>
            <a:grpSpLocks/>
          </p:cNvGrpSpPr>
          <p:nvPr/>
        </p:nvGrpSpPr>
        <p:grpSpPr bwMode="auto">
          <a:xfrm>
            <a:off x="4859338" y="3502025"/>
            <a:ext cx="1296987" cy="1368425"/>
            <a:chOff x="970186" y="5229200"/>
            <a:chExt cx="1297558" cy="1368425"/>
          </a:xfrm>
        </p:grpSpPr>
        <p:sp>
          <p:nvSpPr>
            <p:cNvPr id="59" name="圆角矩形 58"/>
            <p:cNvSpPr/>
            <p:nvPr/>
          </p:nvSpPr>
          <p:spPr>
            <a:xfrm>
              <a:off x="970186" y="5229200"/>
              <a:ext cx="122609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00"/>
            </a:p>
          </p:txBody>
        </p:sp>
        <p:sp>
          <p:nvSpPr>
            <p:cNvPr id="18473" name="TextBox 17"/>
            <p:cNvSpPr txBox="1">
              <a:spLocks noChangeArrowheads="1"/>
            </p:cNvSpPr>
            <p:nvPr/>
          </p:nvSpPr>
          <p:spPr bwMode="auto">
            <a:xfrm>
              <a:off x="970756" y="5511800"/>
              <a:ext cx="1296988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报考口试科目并缴费</a:t>
              </a:r>
              <a:r>
                <a:rPr lang="en-US" altLang="zh-CN">
                  <a:solidFill>
                    <a:schemeClr val="bg1"/>
                  </a:solidFill>
                  <a:latin typeface="Calibri" pitchFamily="34" charset="0"/>
                </a:rPr>
                <a:t>	</a:t>
              </a:r>
              <a:endParaRPr lang="zh-CN" altLang="en-US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sp>
        <p:nvSpPr>
          <p:cNvPr id="61" name="右箭头 60"/>
          <p:cNvSpPr/>
          <p:nvPr/>
        </p:nvSpPr>
        <p:spPr>
          <a:xfrm>
            <a:off x="2101850" y="4108450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6875463" y="3448050"/>
            <a:ext cx="1225550" cy="1368425"/>
            <a:chOff x="4714875" y="5302250"/>
            <a:chExt cx="1225551" cy="1368425"/>
          </a:xfrm>
        </p:grpSpPr>
        <p:sp>
          <p:nvSpPr>
            <p:cNvPr id="65" name="圆角矩形 64"/>
            <p:cNvSpPr/>
            <p:nvPr/>
          </p:nvSpPr>
          <p:spPr>
            <a:xfrm>
              <a:off x="4714875" y="5302250"/>
              <a:ext cx="1225551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471" name="TextBox 17"/>
            <p:cNvSpPr txBox="1">
              <a:spLocks noChangeArrowheads="1"/>
            </p:cNvSpPr>
            <p:nvPr/>
          </p:nvSpPr>
          <p:spPr bwMode="auto">
            <a:xfrm>
              <a:off x="4787900" y="5511800"/>
              <a:ext cx="1119188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确认支付状态，</a:t>
              </a:r>
              <a:endParaRPr lang="en-US" altLang="zh-CN" sz="1600">
                <a:solidFill>
                  <a:schemeClr val="bg1"/>
                </a:solidFill>
                <a:latin typeface="Calibri" pitchFamily="34" charset="0"/>
              </a:endParaRPr>
            </a:p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完成报名，退出系统</a:t>
              </a:r>
            </a:p>
          </p:txBody>
        </p:sp>
      </p:grpSp>
      <p:sp>
        <p:nvSpPr>
          <p:cNvPr id="67" name="右箭头 66"/>
          <p:cNvSpPr/>
          <p:nvPr/>
        </p:nvSpPr>
        <p:spPr>
          <a:xfrm>
            <a:off x="4138613" y="4000500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9" name="组合 8"/>
          <p:cNvGrpSpPr>
            <a:grpSpLocks/>
          </p:cNvGrpSpPr>
          <p:nvPr/>
        </p:nvGrpSpPr>
        <p:grpSpPr bwMode="auto">
          <a:xfrm>
            <a:off x="685800" y="5156200"/>
            <a:ext cx="1296988" cy="1368425"/>
            <a:chOff x="6502399" y="5241925"/>
            <a:chExt cx="1296988" cy="1368425"/>
          </a:xfrm>
        </p:grpSpPr>
        <p:sp>
          <p:nvSpPr>
            <p:cNvPr id="68" name="圆角矩形 67"/>
            <p:cNvSpPr/>
            <p:nvPr/>
          </p:nvSpPr>
          <p:spPr>
            <a:xfrm>
              <a:off x="6515099" y="5241925"/>
              <a:ext cx="122555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469" name="TextBox 17"/>
            <p:cNvSpPr txBox="1">
              <a:spLocks noChangeArrowheads="1"/>
            </p:cNvSpPr>
            <p:nvPr/>
          </p:nvSpPr>
          <p:spPr bwMode="auto">
            <a:xfrm>
              <a:off x="6502399" y="5459155"/>
              <a:ext cx="129698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通过前台登录</a:t>
              </a:r>
            </a:p>
          </p:txBody>
        </p:sp>
      </p:grpSp>
      <p:sp>
        <p:nvSpPr>
          <p:cNvPr id="18448" name="文本框 40"/>
          <p:cNvSpPr txBox="1">
            <a:spLocks noChangeArrowheads="1"/>
          </p:cNvSpPr>
          <p:nvPr/>
        </p:nvSpPr>
        <p:spPr bwMode="auto">
          <a:xfrm>
            <a:off x="8399463" y="5018088"/>
            <a:ext cx="46037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Calibri" pitchFamily="34" charset="0"/>
              </a:rPr>
              <a:t>网报结束后</a:t>
            </a:r>
          </a:p>
        </p:txBody>
      </p:sp>
      <p:sp>
        <p:nvSpPr>
          <p:cNvPr id="54" name="右箭头 53"/>
          <p:cNvSpPr/>
          <p:nvPr/>
        </p:nvSpPr>
        <p:spPr>
          <a:xfrm>
            <a:off x="6299200" y="2244725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55" name="组合 54"/>
          <p:cNvGrpSpPr>
            <a:grpSpLocks/>
          </p:cNvGrpSpPr>
          <p:nvPr/>
        </p:nvGrpSpPr>
        <p:grpSpPr bwMode="auto">
          <a:xfrm>
            <a:off x="2627313" y="5195888"/>
            <a:ext cx="1225550" cy="1368425"/>
            <a:chOff x="4644073" y="3522663"/>
            <a:chExt cx="1225550" cy="1368425"/>
          </a:xfrm>
        </p:grpSpPr>
        <p:sp>
          <p:nvSpPr>
            <p:cNvPr id="56" name="圆角矩形 55"/>
            <p:cNvSpPr/>
            <p:nvPr/>
          </p:nvSpPr>
          <p:spPr>
            <a:xfrm>
              <a:off x="4644073" y="3522663"/>
              <a:ext cx="122555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467" name="TextBox 17"/>
            <p:cNvSpPr txBox="1">
              <a:spLocks noChangeArrowheads="1"/>
            </p:cNvSpPr>
            <p:nvPr/>
          </p:nvSpPr>
          <p:spPr bwMode="auto">
            <a:xfrm>
              <a:off x="4652655" y="3843338"/>
              <a:ext cx="121602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打印口试准考证</a:t>
              </a:r>
            </a:p>
          </p:txBody>
        </p:sp>
      </p:grpSp>
      <p:grpSp>
        <p:nvGrpSpPr>
          <p:cNvPr id="58" name="组合 57"/>
          <p:cNvGrpSpPr>
            <a:grpSpLocks/>
          </p:cNvGrpSpPr>
          <p:nvPr/>
        </p:nvGrpSpPr>
        <p:grpSpPr bwMode="auto">
          <a:xfrm>
            <a:off x="4822825" y="5151438"/>
            <a:ext cx="1262063" cy="1368425"/>
            <a:chOff x="4643438" y="3522663"/>
            <a:chExt cx="1261164" cy="1368425"/>
          </a:xfrm>
        </p:grpSpPr>
        <p:sp>
          <p:nvSpPr>
            <p:cNvPr id="63" name="圆角矩形 62"/>
            <p:cNvSpPr/>
            <p:nvPr/>
          </p:nvSpPr>
          <p:spPr>
            <a:xfrm>
              <a:off x="4643438" y="3522663"/>
              <a:ext cx="1226264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465" name="TextBox 17"/>
            <p:cNvSpPr txBox="1">
              <a:spLocks noChangeArrowheads="1"/>
            </p:cNvSpPr>
            <p:nvPr/>
          </p:nvSpPr>
          <p:spPr bwMode="auto">
            <a:xfrm>
              <a:off x="4654048" y="3888457"/>
              <a:ext cx="125055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>
                  <a:solidFill>
                    <a:schemeClr val="bg1"/>
                  </a:solidFill>
                  <a:latin typeface="Calibri" pitchFamily="34" charset="0"/>
                </a:rPr>
                <a:t>打印笔试准考证</a:t>
              </a:r>
            </a:p>
          </p:txBody>
        </p:sp>
      </p:grpSp>
      <p:grpSp>
        <p:nvGrpSpPr>
          <p:cNvPr id="71" name="组合 70"/>
          <p:cNvGrpSpPr/>
          <p:nvPr/>
        </p:nvGrpSpPr>
        <p:grpSpPr bwMode="auto">
          <a:xfrm>
            <a:off x="6807200" y="5151438"/>
            <a:ext cx="1225550" cy="1368425"/>
            <a:chOff x="4643438" y="3522663"/>
            <a:chExt cx="1225549" cy="1368425"/>
          </a:xfrm>
          <a:solidFill>
            <a:srgbClr val="93D500"/>
          </a:solidFill>
        </p:grpSpPr>
        <p:sp>
          <p:nvSpPr>
            <p:cNvPr id="72" name="圆角矩形 71"/>
            <p:cNvSpPr/>
            <p:nvPr/>
          </p:nvSpPr>
          <p:spPr>
            <a:xfrm>
              <a:off x="4643438" y="3522663"/>
              <a:ext cx="1225549" cy="1368425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418" name="TextBox 17"/>
            <p:cNvSpPr txBox="1">
              <a:spLocks noChangeArrowheads="1"/>
            </p:cNvSpPr>
            <p:nvPr/>
          </p:nvSpPr>
          <p:spPr bwMode="auto">
            <a:xfrm>
              <a:off x="4678362" y="3792538"/>
              <a:ext cx="1114250" cy="8309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退出系统，</a:t>
              </a:r>
              <a:endParaRPr lang="en-US" altLang="zh-CN" sz="1600" dirty="0" smtClean="0">
                <a:solidFill>
                  <a:schemeClr val="bg1"/>
                </a:solidFill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完成系统使用</a:t>
              </a:r>
            </a:p>
          </p:txBody>
        </p:sp>
      </p:grpSp>
      <p:sp>
        <p:nvSpPr>
          <p:cNvPr id="74" name="右箭头 73"/>
          <p:cNvSpPr/>
          <p:nvPr/>
        </p:nvSpPr>
        <p:spPr>
          <a:xfrm>
            <a:off x="6427788" y="3994150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5" name="右箭头 74"/>
          <p:cNvSpPr/>
          <p:nvPr/>
        </p:nvSpPr>
        <p:spPr>
          <a:xfrm>
            <a:off x="2128838" y="5775325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6" name="右箭头 75"/>
          <p:cNvSpPr/>
          <p:nvPr/>
        </p:nvSpPr>
        <p:spPr>
          <a:xfrm>
            <a:off x="4178300" y="5789613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7" name="右箭头 76"/>
          <p:cNvSpPr/>
          <p:nvPr/>
        </p:nvSpPr>
        <p:spPr>
          <a:xfrm>
            <a:off x="6310313" y="5684838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457" name="页脚占位符 3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6188" y="188913"/>
            <a:ext cx="2133600" cy="476250"/>
          </a:xfr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zh-CN" altLang="en-US" smtClean="0">
                <a:solidFill>
                  <a:srgbClr val="FF0000"/>
                </a:solidFill>
                <a:latin typeface="Arial" charset="0"/>
                <a:ea typeface="宋体" charset="-122"/>
              </a:rPr>
              <a:t>考生</a:t>
            </a:r>
          </a:p>
        </p:txBody>
      </p:sp>
      <p:grpSp>
        <p:nvGrpSpPr>
          <p:cNvPr id="18458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18461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2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3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8459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2924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FFFF"/>
                </a:solidFill>
                <a:latin typeface="微软雅黑"/>
                <a:ea typeface="微软雅黑"/>
                <a:cs typeface="微软雅黑"/>
              </a:rPr>
              <a:t>1.</a:t>
            </a:r>
            <a:r>
              <a:rPr lang="zh-CN" altLang="en-US" sz="2400" b="1">
                <a:solidFill>
                  <a:srgbClr val="FFFFFF"/>
                </a:solidFill>
                <a:latin typeface="微软雅黑"/>
                <a:ea typeface="微软雅黑"/>
                <a:cs typeface="微软雅黑"/>
              </a:rPr>
              <a:t>考生</a:t>
            </a:r>
            <a:r>
              <a:rPr lang="zh-CN" altLang="en-US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系统使用流程</a:t>
            </a:r>
          </a:p>
        </p:txBody>
      </p:sp>
      <p:sp>
        <p:nvSpPr>
          <p:cNvPr id="18460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altLang="zh-CN" smtClean="0">
                <a:solidFill>
                  <a:srgbClr val="000000"/>
                </a:solidFill>
                <a:latin typeface="Arial" charset="0"/>
                <a:ea typeface="宋体" charset="-122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61" grpId="0" animBg="1"/>
      <p:bldP spid="67" grpId="0" animBg="1"/>
      <p:bldP spid="54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808288" y="1946275"/>
            <a:ext cx="1411287" cy="8461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41910" tIns="41910" rIns="41910" bIns="41910" anchor="ctr"/>
          <a:lstStyle/>
          <a:p>
            <a:pPr algn="ctr" eaLnBrk="0" hangingPunct="0">
              <a:lnSpc>
                <a:spcPct val="90000"/>
              </a:lnSpc>
              <a:spcAft>
                <a:spcPct val="35000"/>
              </a:spcAft>
            </a:pPr>
            <a:r>
              <a:rPr lang="zh-CN" altLang="en-US">
                <a:solidFill>
                  <a:schemeClr val="bg1"/>
                </a:solidFill>
                <a:latin typeface="方正姚体" pitchFamily="2" charset="-122"/>
                <a:ea typeface="方正姚体" pitchFamily="2" charset="-122"/>
                <a:sym typeface="宋体" charset="-122"/>
              </a:rPr>
              <a:t>阅读报名协议</a:t>
            </a: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>
            <a:off x="4359275" y="2187575"/>
            <a:ext cx="300038" cy="350838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929E9F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20" name="AutoShape 13"/>
          <p:cNvSpPr>
            <a:spLocks noChangeArrowheads="1"/>
          </p:cNvSpPr>
          <p:nvPr/>
        </p:nvSpPr>
        <p:spPr bwMode="auto">
          <a:xfrm>
            <a:off x="4783138" y="1946275"/>
            <a:ext cx="1411287" cy="846138"/>
          </a:xfrm>
          <a:prstGeom prst="flowChartProcess">
            <a:avLst/>
          </a:prstGeom>
          <a:solidFill>
            <a:srgbClr val="C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spcAft>
                <a:spcPct val="35000"/>
              </a:spcAft>
            </a:pPr>
            <a:r>
              <a:rPr lang="zh-CN" altLang="en-US">
                <a:solidFill>
                  <a:schemeClr val="bg1"/>
                </a:solidFill>
                <a:latin typeface="方正姚体" pitchFamily="2" charset="-122"/>
                <a:ea typeface="方正姚体" pitchFamily="2" charset="-122"/>
              </a:rPr>
              <a:t>资格审核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6335713" y="2193925"/>
            <a:ext cx="298450" cy="350838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929E9F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>
            <a:off x="6757988" y="1946275"/>
            <a:ext cx="1411287" cy="846138"/>
          </a:xfrm>
          <a:prstGeom prst="flowChartProcess">
            <a:avLst/>
          </a:prstGeom>
          <a:solidFill>
            <a:srgbClr val="C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spcAft>
                <a:spcPct val="35000"/>
              </a:spcAft>
            </a:pPr>
            <a:r>
              <a:rPr lang="zh-CN" altLang="en-US">
                <a:solidFill>
                  <a:schemeClr val="bg1"/>
                </a:solidFill>
                <a:latin typeface="方正姚体" pitchFamily="2" charset="-122"/>
                <a:ea typeface="方正姚体" pitchFamily="2" charset="-122"/>
              </a:rPr>
              <a:t>信息确认</a:t>
            </a:r>
            <a:endParaRPr lang="en-US" altLang="zh-CN">
              <a:solidFill>
                <a:schemeClr val="bg1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6827838" y="3946525"/>
            <a:ext cx="1411287" cy="846138"/>
          </a:xfrm>
          <a:prstGeom prst="flowChartProcess">
            <a:avLst/>
          </a:prstGeom>
          <a:solidFill>
            <a:srgbClr val="C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spcAft>
                <a:spcPct val="35000"/>
              </a:spcAft>
            </a:pPr>
            <a:r>
              <a:rPr lang="zh-CN" altLang="en-US">
                <a:solidFill>
                  <a:schemeClr val="bg1"/>
                </a:solidFill>
                <a:latin typeface="方正姚体" pitchFamily="2" charset="-122"/>
                <a:ea typeface="方正姚体" pitchFamily="2" charset="-122"/>
              </a:rPr>
              <a:t>笔试报名及缴费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2795588" y="3946525"/>
            <a:ext cx="1411287" cy="8461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41910" tIns="41910" rIns="41910" bIns="41910" anchor="ctr"/>
          <a:lstStyle/>
          <a:p>
            <a:pPr algn="ctr" eaLnBrk="0" hangingPunct="0">
              <a:lnSpc>
                <a:spcPct val="90000"/>
              </a:lnSpc>
              <a:spcAft>
                <a:spcPct val="35000"/>
              </a:spcAft>
            </a:pPr>
            <a:r>
              <a:rPr lang="zh-CN" altLang="en-US">
                <a:solidFill>
                  <a:schemeClr val="bg1"/>
                </a:solidFill>
                <a:latin typeface="方正姚体" pitchFamily="2" charset="-122"/>
                <a:ea typeface="方正姚体" pitchFamily="2" charset="-122"/>
                <a:sym typeface="宋体" charset="-122"/>
              </a:rPr>
              <a:t>准考证</a:t>
            </a:r>
            <a:endParaRPr lang="en-US" altLang="zh-CN">
              <a:solidFill>
                <a:schemeClr val="bg1"/>
              </a:solidFill>
              <a:latin typeface="方正姚体" pitchFamily="2" charset="-122"/>
              <a:ea typeface="方正姚体" pitchFamily="2" charset="-122"/>
              <a:sym typeface="宋体" charset="-122"/>
            </a:endParaRPr>
          </a:p>
          <a:p>
            <a:pPr algn="ctr" eaLnBrk="0" hangingPunct="0">
              <a:lnSpc>
                <a:spcPct val="90000"/>
              </a:lnSpc>
              <a:spcAft>
                <a:spcPct val="35000"/>
              </a:spcAft>
            </a:pPr>
            <a:r>
              <a:rPr lang="zh-CN" altLang="en-US">
                <a:solidFill>
                  <a:schemeClr val="bg1"/>
                </a:solidFill>
                <a:latin typeface="方正姚体" pitchFamily="2" charset="-122"/>
                <a:ea typeface="方正姚体" pitchFamily="2" charset="-122"/>
                <a:sym typeface="宋体" charset="-122"/>
              </a:rPr>
              <a:t>打印</a:t>
            </a:r>
          </a:p>
        </p:txBody>
      </p:sp>
      <p:sp>
        <p:nvSpPr>
          <p:cNvPr id="31" name="AutoShape 26"/>
          <p:cNvSpPr>
            <a:spLocks noChangeArrowheads="1"/>
          </p:cNvSpPr>
          <p:nvPr/>
        </p:nvSpPr>
        <p:spPr bwMode="auto">
          <a:xfrm rot="10800000">
            <a:off x="4359275" y="4111625"/>
            <a:ext cx="298450" cy="350838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bg1">
              <a:lumMod val="75000"/>
            </a:schemeClr>
          </a:solidFill>
          <a:ln w="12700">
            <a:noFill/>
            <a:bevel/>
          </a:ln>
        </p:spPr>
        <p:txBody>
          <a:bodyPr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0" hangingPunct="0">
              <a:defRPr/>
            </a:pPr>
            <a:endParaRPr lang="zh-CN" altLang="en-US"/>
          </a:p>
        </p:txBody>
      </p:sp>
      <p:sp>
        <p:nvSpPr>
          <p:cNvPr id="32" name="Rectangle 33"/>
          <p:cNvSpPr>
            <a:spLocks noChangeArrowheads="1"/>
          </p:cNvSpPr>
          <p:nvPr/>
        </p:nvSpPr>
        <p:spPr bwMode="auto">
          <a:xfrm>
            <a:off x="4811713" y="3946525"/>
            <a:ext cx="1411287" cy="8461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41910" tIns="41910" rIns="41910" bIns="41910" anchor="ctr"/>
          <a:lstStyle/>
          <a:p>
            <a:pPr algn="ctr" eaLnBrk="0" hangingPunct="0">
              <a:lnSpc>
                <a:spcPct val="90000"/>
              </a:lnSpc>
              <a:spcAft>
                <a:spcPct val="35000"/>
              </a:spcAft>
            </a:pPr>
            <a:r>
              <a:rPr lang="zh-CN" altLang="en-US">
                <a:solidFill>
                  <a:schemeClr val="bg1"/>
                </a:solidFill>
                <a:latin typeface="方正姚体" pitchFamily="2" charset="-122"/>
                <a:ea typeface="方正姚体" pitchFamily="2" charset="-122"/>
                <a:sym typeface="宋体" charset="-122"/>
              </a:rPr>
              <a:t>口试报名及缴费</a:t>
            </a:r>
          </a:p>
        </p:txBody>
      </p:sp>
      <p:sp>
        <p:nvSpPr>
          <p:cNvPr id="33" name="AutoShape 19"/>
          <p:cNvSpPr>
            <a:spLocks noChangeArrowheads="1"/>
          </p:cNvSpPr>
          <p:nvPr/>
        </p:nvSpPr>
        <p:spPr bwMode="auto">
          <a:xfrm rot="5400000">
            <a:off x="7192169" y="3163094"/>
            <a:ext cx="719138" cy="387350"/>
          </a:xfrm>
          <a:prstGeom prst="rightArrow">
            <a:avLst>
              <a:gd name="adj1" fmla="val 60000"/>
              <a:gd name="adj2" fmla="val 49938"/>
            </a:avLst>
          </a:prstGeom>
          <a:solidFill>
            <a:srgbClr val="929E9F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760834" y="2792402"/>
            <a:ext cx="1800493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eaLnBrk="0" hangingPunct="0">
              <a:defRPr/>
            </a:pPr>
            <a:r>
              <a:rPr lang="zh-CN" altLang="en-US" sz="14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黑体" panose="02010600030101010101" pitchFamily="49" charset="-122"/>
                <a:ea typeface="黑体" panose="02010600030101010101" pitchFamily="49" charset="-122"/>
              </a:rPr>
              <a:t>考生使用身份证号、</a:t>
            </a:r>
            <a:endParaRPr lang="en-US" altLang="zh-CN" sz="14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0" hangingPunct="0">
              <a:defRPr/>
            </a:pPr>
            <a:r>
              <a:rPr lang="zh-CN" altLang="en-US" sz="14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黑体" panose="02010600030101010101" pitchFamily="49" charset="-122"/>
                <a:ea typeface="黑体" panose="02010600030101010101" pitchFamily="49" charset="-122"/>
              </a:rPr>
              <a:t>姓名进行确认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827012" y="4792453"/>
            <a:ext cx="1584493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eaLnBrk="0" hangingPunct="0">
              <a:defRPr/>
            </a:pPr>
            <a:r>
              <a:rPr lang="zh-CN" altLang="en-US" sz="12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黑体" panose="02010600030101010101" pitchFamily="49" charset="-122"/>
                <a:ea typeface="黑体" panose="02010600030101010101" pitchFamily="49" charset="-122"/>
              </a:rPr>
              <a:t>考点为学籍所在校</a:t>
            </a:r>
          </a:p>
        </p:txBody>
      </p:sp>
      <p:sp>
        <p:nvSpPr>
          <p:cNvPr id="35" name="AutoShape 26"/>
          <p:cNvSpPr>
            <a:spLocks noChangeArrowheads="1"/>
          </p:cNvSpPr>
          <p:nvPr/>
        </p:nvSpPr>
        <p:spPr bwMode="auto">
          <a:xfrm rot="10800000">
            <a:off x="6356350" y="4194175"/>
            <a:ext cx="298450" cy="350838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bg1">
              <a:lumMod val="75000"/>
            </a:schemeClr>
          </a:solidFill>
          <a:ln w="12700">
            <a:noFill/>
            <a:bevel/>
          </a:ln>
        </p:spPr>
        <p:txBody>
          <a:bodyPr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0" hangingPunct="0">
              <a:defRPr/>
            </a:pPr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4771562" y="4917592"/>
            <a:ext cx="1584493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algn="ctr" eaLnBrk="0" hangingPunct="0">
              <a:defRPr/>
            </a:pPr>
            <a:r>
              <a:rPr lang="zh-CN" altLang="en-US" sz="12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黑体" panose="02010600030101010101" pitchFamily="49" charset="-122"/>
                <a:ea typeface="黑体" panose="02010600030101010101" pitchFamily="49" charset="-122"/>
              </a:rPr>
              <a:t>考生可选择开考口语的考点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7215" y="817245"/>
            <a:ext cx="2425664" cy="59721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n"/>
              <a:defRPr/>
            </a:pPr>
            <a:r>
              <a:rPr lang="zh-CN" altLang="en-US" u="sng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小标宋_GBK" panose="020B0300000000000000" pitchFamily="65" charset="-122"/>
                <a:ea typeface="方正小标宋_GBK" panose="020B0300000000000000" pitchFamily="65" charset="-122"/>
                <a:sym typeface="+mn-ea"/>
              </a:rPr>
              <a:t>考生报名流程</a:t>
            </a: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708025" y="1946275"/>
            <a:ext cx="1411288" cy="8461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41910" tIns="41910" rIns="41910" bIns="41910" anchor="ctr"/>
          <a:lstStyle/>
          <a:p>
            <a:pPr algn="ctr" eaLnBrk="0" hangingPunct="0">
              <a:lnSpc>
                <a:spcPct val="90000"/>
              </a:lnSpc>
              <a:spcAft>
                <a:spcPct val="35000"/>
              </a:spcAft>
            </a:pPr>
            <a:r>
              <a:rPr lang="zh-CN" altLang="en-US">
                <a:solidFill>
                  <a:schemeClr val="bg1"/>
                </a:solidFill>
                <a:latin typeface="方正姚体" pitchFamily="2" charset="-122"/>
                <a:ea typeface="方正姚体" pitchFamily="2" charset="-122"/>
                <a:sym typeface="宋体" charset="-122"/>
              </a:rPr>
              <a:t>注册</a:t>
            </a:r>
            <a:endParaRPr lang="en-US" altLang="zh-CN">
              <a:solidFill>
                <a:schemeClr val="bg1"/>
              </a:solidFill>
              <a:latin typeface="方正姚体" pitchFamily="2" charset="-122"/>
              <a:ea typeface="方正姚体" pitchFamily="2" charset="-122"/>
              <a:sym typeface="宋体" charset="-122"/>
            </a:endParaRPr>
          </a:p>
          <a:p>
            <a:pPr algn="ctr" eaLnBrk="0" hangingPunct="0">
              <a:lnSpc>
                <a:spcPct val="90000"/>
              </a:lnSpc>
              <a:spcAft>
                <a:spcPct val="35000"/>
              </a:spcAft>
            </a:pPr>
            <a:r>
              <a:rPr lang="zh-CN" altLang="en-US">
                <a:solidFill>
                  <a:schemeClr val="bg1"/>
                </a:solidFill>
                <a:latin typeface="方正姚体" pitchFamily="2" charset="-122"/>
                <a:ea typeface="方正姚体" pitchFamily="2" charset="-122"/>
                <a:sym typeface="宋体" charset="-122"/>
              </a:rPr>
              <a:t>（邮箱）</a:t>
            </a:r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>
            <a:off x="2292350" y="2193925"/>
            <a:ext cx="300038" cy="350838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929E9F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4" grpId="0" bldLvl="0" animBg="1"/>
      <p:bldP spid="28" grpId="0" bldLvl="0" animBg="1"/>
      <p:bldP spid="31" grpId="0" bldLvl="0" animBg="1"/>
      <p:bldP spid="32" grpId="0" bldLvl="0" animBg="1"/>
      <p:bldP spid="33" grpId="0" bldLvl="0" animBg="1"/>
      <p:bldP spid="35" grpId="0" bldLvl="0" animBg="1"/>
      <p:bldP spid="17" grpId="0" bldLvl="0" animBg="1"/>
      <p:bldP spid="2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altLang="zh-CN" smtClean="0"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3850" y="1339850"/>
            <a:ext cx="8569325" cy="541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CET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通行证账号注册需要使用电子邮箱和手机号。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在通行证管理网站注册通行证账号时：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建议使用真实邮箱和手机号，以免忘记密码无法找回。</a:t>
            </a:r>
            <a:endParaRPr lang="en-US" altLang="zh-CN" sz="1600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注册后及时验证邮箱和手机号，以免输错邮箱和手机号。</a:t>
            </a:r>
            <a:endParaRPr lang="en-US" altLang="zh-CN" sz="1600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账号密码要求：不能小于</a:t>
            </a:r>
            <a:r>
              <a:rPr lang="en-US" altLang="zh-CN" sz="1600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8</a:t>
            </a:r>
            <a:r>
              <a:rPr lang="zh-CN" altLang="en-US" sz="1600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位，且必须同时要包含字母、数字和特殊字符（</a:t>
            </a:r>
            <a:r>
              <a:rPr lang="en-US" altLang="zh-CN" sz="1600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!@#$%^&amp;*_-</a:t>
            </a:r>
            <a:r>
              <a:rPr lang="zh-CN" altLang="en-US" sz="1600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）</a:t>
            </a:r>
            <a:r>
              <a:rPr lang="en-US" altLang="zh-CN" sz="1600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3</a:t>
            </a:r>
            <a:r>
              <a:rPr lang="zh-CN" altLang="en-US" sz="1600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种字符</a:t>
            </a: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。</a:t>
            </a:r>
            <a:endParaRPr lang="en-US" altLang="zh-CN" sz="1600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管理员账号密码要求：不能小于</a:t>
            </a:r>
            <a:r>
              <a:rPr lang="en-US" altLang="zh-CN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12</a:t>
            </a:r>
            <a:r>
              <a:rPr lang="zh-CN" altLang="en-US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位，且必须同时要包含大写字母、小写、数字和特殊字符（</a:t>
            </a:r>
            <a:r>
              <a:rPr lang="en-US" altLang="zh-CN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!@#$%^&amp;*_-</a:t>
            </a:r>
            <a:r>
              <a:rPr lang="zh-CN" altLang="en-US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）</a:t>
            </a:r>
            <a:r>
              <a:rPr lang="en-US" altLang="zh-CN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4</a:t>
            </a:r>
            <a:r>
              <a:rPr lang="zh-CN" altLang="en-US" b="1" kern="0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种字符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如果报名后忘记，可以通过首页的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《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找回已报名账号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》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找回。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通行证账号可以在多个考次中使用；可以在考试中心下辖的同样使用通行证账号的其他考试中使用（如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NCRE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、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MHK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等） 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CET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考试前的所有操作都在本系统进行，包括报名、缴费、打印准考证。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请考生查看阅读首页的考试简介、考生须知、考试时间、报名流程、常见问题、特别提示、最新动态等信息。系统使用时有疑问可打右上角的客服电话或通过在线客服咨询。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21509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0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1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1508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430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2.</a:t>
            </a:r>
            <a:r>
              <a:rPr lang="zh-CN" altLang="en-US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考生系统使用注意事项</a:t>
            </a:r>
            <a:r>
              <a:rPr lang="en-US" altLang="zh-CN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(1/3)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altLang="zh-CN" smtClean="0"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3850" y="1339850"/>
            <a:ext cx="8512175" cy="550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在网上报名开始前、接到学校可进行信息资格确认的通知后，应及时登录系统进行信息资格确认和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CET6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报考资格复核申请，并且无法进行报名信息保存。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关于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CET6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资格复核申请：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可以在</a:t>
            </a:r>
            <a:r>
              <a:rPr lang="en-US" altLang="zh-CN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《</a:t>
            </a: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资格确认</a:t>
            </a:r>
            <a:r>
              <a:rPr lang="en-US" altLang="zh-CN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》</a:t>
            </a: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页面申请，也可以在完成笔试报考后在</a:t>
            </a:r>
            <a:r>
              <a:rPr lang="en-US" altLang="zh-CN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《</a:t>
            </a: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报名信息</a:t>
            </a:r>
            <a:r>
              <a:rPr lang="en-US" altLang="zh-CN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》</a:t>
            </a: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页面申请。</a:t>
            </a:r>
            <a:endParaRPr lang="en-US" altLang="zh-CN" sz="1600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申请时需提供通过</a:t>
            </a:r>
            <a:r>
              <a:rPr lang="en-US" altLang="zh-CN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CET4</a:t>
            </a: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的准考证号（成绩</a:t>
            </a:r>
            <a:r>
              <a:rPr lang="en-US" altLang="zh-CN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425</a:t>
            </a: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分及以上）。</a:t>
            </a:r>
            <a:endParaRPr lang="en-US" altLang="zh-CN" sz="1600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en-US" altLang="zh-CN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2005</a:t>
            </a: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年之前通过</a:t>
            </a:r>
            <a:r>
              <a:rPr lang="en-US" altLang="zh-CN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CET4</a:t>
            </a: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的考生需要联系学校老师，让学校老师代为申请复核。</a:t>
            </a:r>
            <a:endParaRPr lang="en-US" altLang="zh-CN" sz="1600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如果申请考生学籍库证件号与提供的准考证号对应的证件号一致，无论姓名是否一致，系统自动复核通过。</a:t>
            </a:r>
            <a:endParaRPr lang="en-US" altLang="zh-CN" sz="1600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如果申请考生学籍库证件号与提供的准考证号对应的证件号不一致，姓名一致，系统无法判定为同一个人，复核状态会变为“未复核”，需要考生根据学校相关规定，携带相关证明，到学校管理员处进行手动复核。</a:t>
            </a:r>
            <a:endParaRPr lang="en-US" altLang="zh-CN" sz="1600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如果申请考生学籍库证件号、姓名都不与提交的准考证号对应的证件号、姓名一致，则无法提交申请。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网上报名开始后考生可以保存报名信息、报考科目、缴费。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考生如果发现个人信息有问题，请不要确认报名信息，应及时联系对应考点管理员进行更改。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23557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58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59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3556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430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2.</a:t>
            </a:r>
            <a:r>
              <a:rPr lang="zh-CN" altLang="en-US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考生系统使用注意事项</a:t>
            </a:r>
            <a:r>
              <a:rPr lang="en-US" altLang="zh-CN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(2/3)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altLang="zh-CN" smtClean="0">
                <a:latin typeface="Arial" charset="0"/>
                <a:ea typeface="宋体" charset="-122"/>
              </a:rPr>
              <a:t>4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3850" y="1339850"/>
            <a:ext cx="8512175" cy="552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报考科目时，需先报考笔试，才可以报考对应科目的口试。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在网上报名时间内，未支付的科目可以随时修改；已支付的科目不可以修改，也不可以取消。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考生报考后未缴费科目，将在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24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小时后被系统自动删除；如果报考科目全部被删除，考生通过网上报名确认的报名信息也将在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24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小时后删除。只要在网上报名时间内，且存在容量，考生可以重新报考。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缴费时，需先成功支付笔试，才能支付对应科目的口试。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考生科目报名成功的唯一标识是：对应科目的支付状态为“已支付”。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缴费时，银行扣费成功，但系统显示科目支付状态为“未支付” ，不要重复缴费，可点击“更新”按钮更新支付状态。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网上打印口试准考证、笔试准考证入口：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	1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：登录账号和密码登录系统。如果忘记了通行证密码可以通过邮箱或者手机号重置；如果忘记了通行证可以通过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《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找回已报名账号</a:t>
            </a: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》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找回，或通过打客服电话找回。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      2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/>
                <a:ea typeface="宋体" panose="02010600030101010101" pitchFamily="2" charset="-122"/>
              </a:rPr>
              <a:t>：快速打印准考证，需要输入姓名和证件号。</a:t>
            </a:r>
            <a:endParaRPr lang="en-US" altLang="zh-CN" b="1" kern="0" dirty="0">
              <a:solidFill>
                <a:schemeClr val="bg1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25605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06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07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5604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430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2.</a:t>
            </a:r>
            <a:r>
              <a:rPr lang="zh-CN" altLang="en-US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考生系统使用注意事项</a:t>
            </a:r>
            <a:r>
              <a:rPr lang="en-US" altLang="zh-CN" sz="24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(3/3)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altLang="zh-CN" smtClean="0">
                <a:latin typeface="Arial" charset="0"/>
                <a:ea typeface="宋体" charset="-122"/>
              </a:rPr>
              <a:t>18</a:t>
            </a:r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3851275" y="2492375"/>
            <a:ext cx="2233613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7200" b="1">
                <a:solidFill>
                  <a:schemeClr val="bg1"/>
                </a:solidFill>
                <a:latin typeface="微软雅黑"/>
                <a:ea typeface="微软雅黑"/>
                <a:cs typeface="微软雅黑"/>
              </a:rPr>
              <a:t>谢谢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ea-1">
  <a:themeElements>
    <a:clrScheme name="neea-1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FFFF00"/>
      </a:folHlink>
    </a:clrScheme>
    <a:fontScheme name="neea-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prstDash val="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neea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849</Words>
  <Application>WPS 演示</Application>
  <PresentationFormat>全屏显示(4:3)</PresentationFormat>
  <Paragraphs>87</Paragraphs>
  <Slides>8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neea-1</vt:lpstr>
      <vt:lpstr>全国大学英语四、六级考试 （CET） 网上报名流程及注意事项 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NCRE二级无纸化 考试报名</dc:title>
  <dc:creator>YangYing</dc:creator>
  <cp:lastModifiedBy>Lenovo</cp:lastModifiedBy>
  <cp:revision>503</cp:revision>
  <dcterms:created xsi:type="dcterms:W3CDTF">2017-02-15T01:44:00Z</dcterms:created>
  <dcterms:modified xsi:type="dcterms:W3CDTF">2021-03-23T00:55:17Z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